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9" r:id="rId3"/>
    <p:sldId id="358" r:id="rId4"/>
    <p:sldId id="367" r:id="rId5"/>
    <p:sldId id="360" r:id="rId6"/>
    <p:sldId id="361" r:id="rId7"/>
    <p:sldId id="362" r:id="rId8"/>
    <p:sldId id="363" r:id="rId9"/>
    <p:sldId id="366" r:id="rId10"/>
    <p:sldId id="368" r:id="rId11"/>
    <p:sldId id="369" r:id="rId12"/>
    <p:sldId id="370" r:id="rId13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55923-5DA4-12A7-719C-343C8AB46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F5A02F-18EA-4E9B-1CBE-9D732E39B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CD36B-1387-EAF4-3FB8-6074BF396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52662-1389-AA0B-2540-BDAD0A73F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00F914-714F-9D35-BE07-31F1CF548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90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6C5B-250C-661B-36EB-54FFBF16C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039571-55EF-6D97-B4EE-D8E85F018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81245-4FCA-0423-3876-C22A15BE1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25864-2FA3-6D73-0E7B-C829157AB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8AAD9-B6D3-F852-2C67-9B1E6AE84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65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EAAA6E-DEC6-7056-368A-BF765CAC2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85DC99-D000-1E51-8F31-1A1140F19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DFB57-0AD9-AA41-4950-922813836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83F19-0CF8-64BB-8098-545C9A6F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C1C07-4BB9-A744-6CD8-CCF874EB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92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D800A-2433-1211-B5A9-F41F6E4C2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7FB1C-2C99-01D7-3F62-F4B8D9FF6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436C5-6F80-C9A0-CDB4-C6C1617B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4E140-7F55-37FB-7AED-25CBB920A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33739-F477-660B-0E89-C81F7A916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0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E82F0-F4B6-A29F-D234-466752245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C2B9F-B9B1-F9FA-86BD-88E5C99AB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A8616-245F-3FCE-767A-3E13FEA95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69F26-4565-EC5E-E1AB-987BE65BD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9A3B5-5920-96C7-F0A6-0D7C3FDB5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00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CD88B-7A74-DAC5-9B2F-737569F3B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2D48F-3338-5599-9BBB-E6E7DCD2D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B9077D-2B0F-C28A-47CB-EE36AFCBB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F6EF8-C5F3-411B-AC2B-874D212F9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C2F3F7-1742-C108-7B99-9DC4E5FDC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F2104A-F93A-BC6B-848A-6362C8C25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49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70A0C-C238-A987-8FBE-BF2DB1CA9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59082B-5EB4-BD28-71C4-5EC61DE24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CCCD72-7953-E93D-F7BC-BA9A6B0B8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3CFD6A-7640-94CA-34A0-E2805EB5AF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15A909-9496-3FF9-88FD-98750840E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F73F6-2D7D-D0A6-0063-6A58DBECD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C2ED29-7A35-8801-E75D-F493AA033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55BE69-DCCA-9503-19DD-EF4A72D03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3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DFD9A-E7BA-E964-F0FC-EF3A0EB5B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73EDF-5789-67FE-5D69-AB01DD0F6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4FE7E-BDBD-6F61-606C-829389A8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4C1C4D-DAB6-AC73-5EAA-DFC98AD3C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1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99660B-398F-501A-BD9C-D39C6A749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B1F158-97E2-EE6D-86F5-DA5E3B698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0A5B7-73A1-222D-2069-3702B55D7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2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0BD2-C5DF-10CF-223C-B7DC95122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4BBA6-DE1C-E531-302C-BDE30BEB2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0AA052-EF01-2649-D152-C53CBB4AC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DCFDE-B64B-ED9A-7975-ADC4CCE02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9136D6-5E57-89E5-B88A-EB90A1C46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FFB260-176A-5652-8EBE-EF996A259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93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0FA01-0594-348D-8450-6485E5CAA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7F1BEB-637F-B416-6101-82029AEF0D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F5228E-0976-6985-0E95-938E196FC9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F9031-47A8-75F8-DD86-6C463AB8F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3BB19-2CAE-C735-5BF0-32859DEC3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98F7E-49DB-0E5B-4D2D-ED2753344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3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A7766C-6192-BDE4-7AFD-0427EEAB8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AECD7-4324-3E9C-85CE-51D54BE16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81E75-B209-482E-1E02-6A16155C59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8F402-DB09-41C4-9288-5949A7E9A60A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7C260-046E-B791-0F17-A83B91B694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1DDF5-320D-6DD9-027B-CAED143D27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B0797-23C9-4958-8C85-FA19D65DE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8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6CC1B-950B-960F-D2B8-D8EF4D3D79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" dirty="0"/>
              <a:t>PRINCIPLES OF DESIGN OF EXPERIMENTAL QUANTITATIVE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4D2895-3563-100D-26F3-158F6F3F0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dirty="0"/>
              <a:t>Prof. Slobodan M. Janković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924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How much can the published results be trusted?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4186808" cy="4525963"/>
          </a:xfrm>
        </p:spPr>
        <p:txBody>
          <a:bodyPr/>
          <a:lstStyle/>
          <a:p>
            <a:r>
              <a:rPr lang="en" dirty="0"/>
              <a:t>Analysis of the published results of 67 studies from 23 laboratories</a:t>
            </a:r>
          </a:p>
          <a:p>
            <a:r>
              <a:rPr lang="en" dirty="0"/>
              <a:t>The results had nothing to do with the impact factor of the journal in which they were published</a:t>
            </a:r>
            <a:endParaRPr lang="en-US" dirty="0"/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4033" y="1844825"/>
            <a:ext cx="385762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How much can the published results be trusted?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3701008"/>
          </a:xfrm>
        </p:spPr>
        <p:txBody>
          <a:bodyPr/>
          <a:lstStyle/>
          <a:p>
            <a:r>
              <a:rPr lang="en" dirty="0"/>
              <a:t>What do the companies that fund preclinical drug trials say?</a:t>
            </a:r>
          </a:p>
          <a:p>
            <a:pPr lvl="1"/>
            <a:r>
              <a:rPr lang="en" dirty="0"/>
              <a:t>"about 50% of the published results of laboratory experiments in medicine, even in the most prestigious journals, cannot be confirmed when repeated in preclinical studies carried out by companies"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75520" y="5517233"/>
            <a:ext cx="7662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err="1"/>
              <a:t>Prinz </a:t>
            </a:r>
            <a:r>
              <a:rPr lang="en" dirty="0"/>
              <a:t>F, </a:t>
            </a:r>
            <a:r>
              <a:rPr lang="en" dirty="0" err="1"/>
              <a:t>Schlange </a:t>
            </a:r>
            <a:r>
              <a:rPr lang="en" dirty="0"/>
              <a:t>T, </a:t>
            </a:r>
            <a:r>
              <a:rPr lang="en" dirty="0" err="1"/>
              <a:t>Asadullah </a:t>
            </a:r>
            <a:r>
              <a:rPr lang="en" dirty="0"/>
              <a:t>K. Believe it or not: how much can we rely on</a:t>
            </a:r>
          </a:p>
          <a:p>
            <a:r>
              <a:rPr lang="en" dirty="0"/>
              <a:t>published data on potential drug targets? Nat Rev Drug </a:t>
            </a:r>
            <a:r>
              <a:rPr lang="en" dirty="0" err="1"/>
              <a:t>Discov </a:t>
            </a:r>
            <a:r>
              <a:rPr lang="en" dirty="0"/>
              <a:t>2011; 10(9): 712.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Possible reasons: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Small samples</a:t>
            </a:r>
          </a:p>
          <a:p>
            <a:r>
              <a:rPr lang="en" dirty="0"/>
              <a:t>Inappropriate statistics</a:t>
            </a:r>
          </a:p>
          <a:p>
            <a:r>
              <a:rPr lang="en" dirty="0"/>
              <a:t>Publication of results that "fit" into existing knowledge</a:t>
            </a:r>
          </a:p>
          <a:p>
            <a:r>
              <a:rPr lang="en" dirty="0"/>
              <a:t>Publishing only positive results</a:t>
            </a:r>
          </a:p>
          <a:p>
            <a:r>
              <a:rPr lang="en" dirty="0"/>
              <a:t>Reviewers do not have access to the original data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Experiment and quasi-experiment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In the experiment, we control all the factors that can affect the outcome</a:t>
            </a:r>
          </a:p>
          <a:p>
            <a:pPr lvl="1"/>
            <a:r>
              <a:rPr lang="en"/>
              <a:t>Randomization</a:t>
            </a:r>
          </a:p>
          <a:p>
            <a:pPr lvl="1"/>
            <a:r>
              <a:rPr lang="en"/>
              <a:t>Controlled manipulation of the independent variable</a:t>
            </a:r>
          </a:p>
          <a:p>
            <a:r>
              <a:rPr lang="en"/>
              <a:t>In a quasi-experiment, we are unable to control all factors that may influence the outcome</a:t>
            </a:r>
          </a:p>
          <a:p>
            <a:pPr lvl="1"/>
            <a:r>
              <a:rPr lang="en"/>
              <a:t>No randomization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Phases of the experimental study</a:t>
            </a:r>
          </a:p>
        </p:txBody>
      </p:sp>
      <p:sp>
        <p:nvSpPr>
          <p:cNvPr id="6147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" sz="2200"/>
              <a:t>Ask a research question</a:t>
            </a:r>
          </a:p>
          <a:p>
            <a:r>
              <a:rPr lang="en" sz="2200"/>
              <a:t>Make a hypothesis</a:t>
            </a:r>
          </a:p>
          <a:p>
            <a:r>
              <a:rPr lang="en" sz="2200"/>
              <a:t>Choose the experimental material</a:t>
            </a:r>
          </a:p>
          <a:p>
            <a:r>
              <a:rPr lang="en" sz="2200"/>
              <a:t>Choose the independent variable</a:t>
            </a:r>
          </a:p>
          <a:p>
            <a:r>
              <a:rPr lang="en" sz="2200"/>
              <a:t>Select the dependent variable</a:t>
            </a:r>
          </a:p>
          <a:p>
            <a:r>
              <a:rPr lang="en" sz="2200"/>
              <a:t>Determine the number of repetitions</a:t>
            </a:r>
          </a:p>
          <a:p>
            <a:r>
              <a:rPr lang="en" sz="2200"/>
              <a:t>Ensure randomization</a:t>
            </a:r>
          </a:p>
          <a:p>
            <a:r>
              <a:rPr lang="en" sz="2200"/>
              <a:t>Provide an adequate method of measuring the dependent variable</a:t>
            </a:r>
          </a:p>
          <a:p>
            <a:r>
              <a:rPr lang="en" sz="2200"/>
              <a:t>Conduct an experiment</a:t>
            </a:r>
          </a:p>
          <a:p>
            <a:r>
              <a:rPr lang="en" sz="2200"/>
              <a:t>Analyze the data</a:t>
            </a:r>
          </a:p>
          <a:p>
            <a:r>
              <a:rPr lang="en" sz="2200"/>
              <a:t>Interpret data and write a report (paper)</a:t>
            </a:r>
            <a:endParaRPr lang="en-US" sz="2400"/>
          </a:p>
          <a:p>
            <a:endParaRPr 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HYPOTHESIS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Good hypothesis can </a:t>
            </a:r>
            <a:r>
              <a:rPr lang="sr-Latn-RS" b="1" dirty="0">
                <a:solidFill>
                  <a:srgbClr val="FF0000"/>
                </a:solidFill>
              </a:rPr>
              <a:t>be</a:t>
            </a:r>
            <a:r>
              <a:rPr lang="en" b="1" dirty="0">
                <a:solidFill>
                  <a:srgbClr val="FF0000"/>
                </a:solidFill>
              </a:rPr>
              <a:t> confirm</a:t>
            </a:r>
            <a:r>
              <a:rPr lang="sr-Latn-RS" b="1" dirty="0" err="1">
                <a:solidFill>
                  <a:srgbClr val="FF0000"/>
                </a:solidFill>
              </a:rPr>
              <a:t>ed</a:t>
            </a:r>
            <a:r>
              <a:rPr lang="en" b="1" dirty="0">
                <a:solidFill>
                  <a:srgbClr val="FF0000"/>
                </a:solidFill>
              </a:rPr>
              <a:t> </a:t>
            </a:r>
            <a:r>
              <a:rPr lang="sr-Latn-RS" b="1" dirty="0" err="1">
                <a:solidFill>
                  <a:srgbClr val="FF0000"/>
                </a:solidFill>
              </a:rPr>
              <a:t>or</a:t>
            </a:r>
            <a:r>
              <a:rPr lang="en" b="1" dirty="0">
                <a:solidFill>
                  <a:srgbClr val="FF0000"/>
                </a:solidFill>
              </a:rPr>
              <a:t> refute</a:t>
            </a:r>
            <a:r>
              <a:rPr lang="sr-Latn-RS" b="1" dirty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" dirty="0"/>
              <a:t>Example </a:t>
            </a:r>
            <a:r>
              <a:rPr lang="sr-Latn-RS" dirty="0" err="1"/>
              <a:t>of</a:t>
            </a:r>
            <a:r>
              <a:rPr lang="sr-Latn-RS" dirty="0"/>
              <a:t> b</a:t>
            </a:r>
            <a:r>
              <a:rPr lang="en" dirty="0"/>
              <a:t>ad hypothesis : " Professor </a:t>
            </a:r>
            <a:r>
              <a:rPr lang="sr-Latn-RS" dirty="0"/>
              <a:t>X</a:t>
            </a:r>
            <a:r>
              <a:rPr lang="en" dirty="0"/>
              <a:t> is</a:t>
            </a:r>
            <a:r>
              <a:rPr lang="sr-Latn-RS" dirty="0"/>
              <a:t> </a:t>
            </a:r>
            <a:r>
              <a:rPr lang="sr-Latn-RS" dirty="0" err="1"/>
              <a:t>very</a:t>
            </a:r>
            <a:r>
              <a:rPr lang="en" dirty="0"/>
              <a:t> good/bad </a:t>
            </a:r>
            <a:r>
              <a:rPr lang="sr-Latn-RS" dirty="0" err="1"/>
              <a:t>person</a:t>
            </a:r>
            <a:r>
              <a:rPr lang="sr-Latn-RS" dirty="0"/>
              <a:t>.</a:t>
            </a:r>
            <a:r>
              <a:rPr lang="en" dirty="0"/>
              <a:t>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Characteristics of a well-designed experimental study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Sufficient precision: the probability that the experiment will be able to detect differences</a:t>
            </a:r>
          </a:p>
          <a:p>
            <a:pPr lvl="2"/>
            <a:r>
              <a:rPr lang="en"/>
              <a:t>It is provided </a:t>
            </a:r>
            <a:r>
              <a:rPr lang="en" b="1">
                <a:solidFill>
                  <a:srgbClr val="FF0000"/>
                </a:solidFill>
              </a:rPr>
              <a:t>by REPETITION</a:t>
            </a:r>
          </a:p>
          <a:p>
            <a:r>
              <a:rPr lang="en"/>
              <a:t>Simplicity:</a:t>
            </a:r>
          </a:p>
          <a:p>
            <a:pPr lvl="2"/>
            <a:r>
              <a:rPr lang="en"/>
              <a:t>the simplest model to show the influence of an independent variable on a dependent one</a:t>
            </a:r>
          </a:p>
          <a:p>
            <a:r>
              <a:rPr lang="en"/>
              <a:t>Absence of systematic error:</a:t>
            </a:r>
          </a:p>
          <a:p>
            <a:pPr lvl="2"/>
            <a:r>
              <a:rPr lang="en"/>
              <a:t>All experimental subjects have the same chance of being affected by the independent variable: it is ensured by </a:t>
            </a:r>
            <a:r>
              <a:rPr lang="en" b="1">
                <a:solidFill>
                  <a:srgbClr val="FF0000"/>
                </a:solidFill>
              </a:rPr>
              <a:t>RANDOMIZATION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4000"/>
              <a:t>Characteristics of a well-designed experimental study</a:t>
            </a:r>
            <a:endParaRPr lang="en-US" sz="400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Clearly defined applicability of results: limit conclusions to only what is definitely proven in the study</a:t>
            </a:r>
          </a:p>
          <a:p>
            <a:r>
              <a:rPr lang="en" dirty="0"/>
              <a:t>Sufficient sample size of experimental subjects to be tested: calculated based on the desired </a:t>
            </a:r>
            <a:r>
              <a:rPr lang="sr-Latn-RS" b="1" dirty="0">
                <a:solidFill>
                  <a:srgbClr val="FF0000"/>
                </a:solidFill>
              </a:rPr>
              <a:t>STATISTICAL </a:t>
            </a:r>
            <a:r>
              <a:rPr lang="en" b="1" dirty="0">
                <a:solidFill>
                  <a:srgbClr val="FF0000"/>
                </a:solidFill>
              </a:rPr>
              <a:t>POWER OF THE STUDY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REPETITION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" dirty="0"/>
              <a:t>It is the number of experimental individuals that were treated in the same way</a:t>
            </a:r>
          </a:p>
          <a:p>
            <a:pPr lvl="1">
              <a:defRPr/>
            </a:pPr>
            <a:r>
              <a:rPr lang="en" dirty="0"/>
              <a:t>Each replication must be INDEPENDENT of the others</a:t>
            </a:r>
          </a:p>
          <a:p>
            <a:pPr lvl="1">
              <a:defRPr/>
            </a:pPr>
            <a:r>
              <a:rPr lang="en" dirty="0"/>
              <a:t>Each replication must be part of a RANDOMIZED protocol</a:t>
            </a:r>
          </a:p>
          <a:p>
            <a:pPr marL="0" indent="0"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Purpose of repetition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Estimation of experimental model error</a:t>
            </a:r>
          </a:p>
          <a:p>
            <a:r>
              <a:rPr lang="en"/>
              <a:t>Reducing the standard error and increasing the precision</a:t>
            </a:r>
          </a:p>
          <a:p>
            <a:r>
              <a:rPr lang="en"/>
              <a:t>Increasing the breadth of reasoning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It is necessary to distinguish ...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/>
              <a:t>REPETITION OF THE EXPERIMENT</a:t>
            </a:r>
          </a:p>
          <a:p>
            <a:r>
              <a:rPr lang="en"/>
              <a:t>FORMATION OF SUBGROUPS</a:t>
            </a:r>
          </a:p>
          <a:p>
            <a:r>
              <a:rPr lang="en"/>
              <a:t>REPETITION OF MEASUREMENTS IN THE FRAMEWORK OF THE SAME EXPERIMENT (MEASUREMENTS ARE NOT INDEPENDENT FROM EACH OTHER!!!) - cannot replace experiment repetition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496</Words>
  <Application>Microsoft Office PowerPoint</Application>
  <PresentationFormat>Widescreen</PresentationFormat>
  <Paragraphs>59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PRINCIPLES OF DESIGN OF EXPERIMENTAL QUANTITATIVE STUDIES</vt:lpstr>
      <vt:lpstr>Experiment and quasi-experiment</vt:lpstr>
      <vt:lpstr>Phases of the experimental study</vt:lpstr>
      <vt:lpstr>HYPOTHESIS</vt:lpstr>
      <vt:lpstr>Characteristics of a well-designed experimental study</vt:lpstr>
      <vt:lpstr>Characteristics of a well-designed experimental study</vt:lpstr>
      <vt:lpstr>REPETITION</vt:lpstr>
      <vt:lpstr>Purpose of repetition</vt:lpstr>
      <vt:lpstr>It is necessary to distinguish ...</vt:lpstr>
      <vt:lpstr>How much can the published results be trusted?</vt:lpstr>
      <vt:lpstr>How much can the published results be trusted?</vt:lpstr>
      <vt:lpstr>Possible reasons: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DESIGN OF EXPERIMENTAL QUANTITATIVE STUDIES</dc:title>
  <dc:creator>Boj</dc:creator>
  <cp:lastModifiedBy>Boj</cp:lastModifiedBy>
  <cp:revision>4</cp:revision>
  <dcterms:created xsi:type="dcterms:W3CDTF">2023-08-19T14:11:47Z</dcterms:created>
  <dcterms:modified xsi:type="dcterms:W3CDTF">2023-08-19T14:17:15Z</dcterms:modified>
</cp:coreProperties>
</file>